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8BF4-6F25-4D8A-9F9E-0C3E971D7ECB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FA81-ED3F-461E-B89D-8CC9B24E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71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8BF4-6F25-4D8A-9F9E-0C3E971D7ECB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FA81-ED3F-461E-B89D-8CC9B24E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20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8BF4-6F25-4D8A-9F9E-0C3E971D7ECB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FA81-ED3F-461E-B89D-8CC9B24E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32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8BF4-6F25-4D8A-9F9E-0C3E971D7ECB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FA81-ED3F-461E-B89D-8CC9B24E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69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8BF4-6F25-4D8A-9F9E-0C3E971D7ECB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FA81-ED3F-461E-B89D-8CC9B24E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31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8BF4-6F25-4D8A-9F9E-0C3E971D7ECB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FA81-ED3F-461E-B89D-8CC9B24E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1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8BF4-6F25-4D8A-9F9E-0C3E971D7ECB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FA81-ED3F-461E-B89D-8CC9B24E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96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8BF4-6F25-4D8A-9F9E-0C3E971D7ECB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FA81-ED3F-461E-B89D-8CC9B24E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38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8BF4-6F25-4D8A-9F9E-0C3E971D7ECB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FA81-ED3F-461E-B89D-8CC9B24E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36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8BF4-6F25-4D8A-9F9E-0C3E971D7ECB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FA81-ED3F-461E-B89D-8CC9B24E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19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8BF4-6F25-4D8A-9F9E-0C3E971D7ECB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FA81-ED3F-461E-B89D-8CC9B24E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22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D8BF4-6F25-4D8A-9F9E-0C3E971D7ECB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FA81-ED3F-461E-B89D-8CC9B24E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13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5" y="315662"/>
            <a:ext cx="11479763" cy="1950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2495" y="2883725"/>
            <a:ext cx="1847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300766" y="2550017"/>
            <a:ext cx="8770513" cy="29621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 N°: 02</a:t>
            </a:r>
          </a:p>
          <a:p>
            <a:pPr algn="r"/>
            <a:r>
              <a:rPr lang="fr-FR" dirty="0" smtClean="0"/>
              <a:t>27/12/2020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964" y="5577729"/>
            <a:ext cx="408467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35" y="143743"/>
            <a:ext cx="4365114" cy="6462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73" y="680475"/>
            <a:ext cx="9650804" cy="6401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26" y="1170387"/>
            <a:ext cx="9480102" cy="6462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19" y="1810522"/>
            <a:ext cx="10280716" cy="49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12"/>
            <a:ext cx="9650804" cy="6401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3335" y="585623"/>
            <a:ext cx="5215944" cy="4893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Rapport volumétrique de compression: 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3335" y="1013986"/>
                <a:ext cx="10161431" cy="127369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C’est le rapport entre le volume total du cylindre et le volume de l’espace neutre</a:t>
                </a:r>
              </a:p>
              <a:p>
                <a:pPr algn="ctr"/>
                <a:r>
                  <a:rPr lang="fr-FR" sz="2800" dirty="0" smtClean="0">
                    <a:solidFill>
                      <a:srgbClr val="FF0000"/>
                    </a:solidFill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𝑡𝑜𝑡𝑎𝑙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𝑒𝑠𝑝𝑎𝑐𝑒</m:t>
                        </m:r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𝑛𝑒𝑢𝑡𝑟𝑒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5" y="1013986"/>
                <a:ext cx="10161431" cy="1273694"/>
              </a:xfrm>
              <a:prstGeom prst="rect">
                <a:avLst/>
              </a:prstGeom>
              <a:blipFill rotWithShape="0">
                <a:blip r:embed="rId3"/>
                <a:stretch>
                  <a:fillRect l="-83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19270" y="2345916"/>
            <a:ext cx="12072730" cy="69266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est d’une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primordiale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 il caractérise le type, le fonctionnement et le rendement des moteurs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9270" y="3210854"/>
                <a:ext cx="12072730" cy="188180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fr-FR" sz="24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MOTEUR À EXPLOSION</a:t>
                </a: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l’espace neutre est environ le 1/5 de V total; le rapport volumétrique</a:t>
                </a:r>
              </a:p>
              <a:p>
                <a:pPr algn="ctr"/>
                <a:r>
                  <a:rPr lang="fr-FR" sz="2400" dirty="0" smtClean="0">
                    <a:solidFill>
                      <a:srgbClr val="FF0000"/>
                    </a:solidFill>
                  </a:rPr>
                  <a:t>R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fr-FR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fr-FR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den>
                    </m:f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</a:rPr>
                  <a:t>  = 5     </a:t>
                </a:r>
                <a:r>
                  <a:rPr lang="fr-F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 varier de r = 5 à r = 8</a:t>
                </a:r>
                <a:endParaRPr lang="fr-FR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0" y="3210854"/>
                <a:ext cx="12072730" cy="1881808"/>
              </a:xfrm>
              <a:prstGeom prst="rect">
                <a:avLst/>
              </a:prstGeom>
              <a:blipFill rotWithShape="0">
                <a:blip r:embed="rId4"/>
                <a:stretch>
                  <a:fillRect l="-8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9270" y="5092662"/>
                <a:ext cx="12072730" cy="14607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/>
                <a:r>
                  <a:rPr lang="fr-FR" sz="2400" u="sng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MOTEUR DIESEL</a:t>
                </a:r>
                <a:r>
                  <a:rPr lang="fr-FR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fr-F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l’espace neutre est environ le </a:t>
                </a:r>
                <a:r>
                  <a:rPr lang="fr-FR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1/16 </a:t>
                </a:r>
                <a:r>
                  <a:rPr lang="fr-F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V total; le rapport volumétrique</a:t>
                </a:r>
              </a:p>
              <a:p>
                <a:pPr lvl="0" algn="ctr"/>
                <a:r>
                  <a:rPr lang="fr-FR" sz="2400" dirty="0">
                    <a:solidFill>
                      <a:srgbClr val="FF0000"/>
                    </a:solidFill>
                  </a:rPr>
                  <a:t>R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fr-FR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fr-FR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den>
                    </m:f>
                  </m:oMath>
                </a14:m>
                <a:r>
                  <a:rPr lang="fr-FR" sz="2400" dirty="0">
                    <a:solidFill>
                      <a:srgbClr val="FF0000"/>
                    </a:solidFill>
                  </a:rPr>
                  <a:t>  = </a:t>
                </a:r>
                <a:r>
                  <a:rPr lang="fr-FR" sz="2400" dirty="0" smtClean="0">
                    <a:solidFill>
                      <a:srgbClr val="FF0000"/>
                    </a:solidFill>
                  </a:rPr>
                  <a:t>16</a:t>
                </a:r>
                <a:endParaRPr lang="fr-FR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0" y="5092662"/>
                <a:ext cx="12072730" cy="1460785"/>
              </a:xfrm>
              <a:prstGeom prst="rect">
                <a:avLst/>
              </a:prstGeom>
              <a:blipFill rotWithShape="0">
                <a:blip r:embed="rId5"/>
                <a:stretch>
                  <a:fillRect l="-808" t="-33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0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460"/>
            <a:ext cx="12192000" cy="55725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396"/>
            <a:ext cx="5297883" cy="6462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672547"/>
            <a:ext cx="12192001" cy="78519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Schéma explicatif montrant le rapport entre le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 volumétrique r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(parfois improprement  appelé taux de compression)  et l’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espace neutre e,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moteur à explosion et moteur diesel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768862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PRINCIPE DE FONCTIONNEMENT MOTEUR 4 et 2 TEMPS</a:t>
            </a:r>
            <a:endParaRPr lang="fr-F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909" y="676141"/>
            <a:ext cx="3181082" cy="4765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Principe et généralités</a:t>
            </a:r>
            <a:endParaRPr lang="fr-F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52659"/>
            <a:ext cx="12192000" cy="207993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moteur diesel est un moteur thermique à combustion interne, qui transforme l’énergie calorifique du combustible en énergie mécanique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moteur diesel  n’aspire et ne comprime que de l’air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L’air est comprimé dans un espace très faible; v = 1/16 du volume V total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rapport volumétrique de compression est élevé: r = V/v = 16</a:t>
            </a:r>
            <a:endParaRPr lang="fr-F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232597"/>
            <a:ext cx="12192000" cy="83712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fin de compression on obtient 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Pression d’air = 35kg/cm2  (soit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34,5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bars)et la température de l’air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T° = 500°C</a:t>
            </a:r>
            <a:endParaRPr lang="fr-F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069723"/>
            <a:ext cx="12192000" cy="197326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combustible est injecté au PMS en fin de compression de l’air et s’enflamme par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auto-allumage »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contact de l’air chaud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l’injection pneumatique, lourde et encombrante, a été abandonnée.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L’injection mécanique équipe tous les moteurs modernes, mais nécessite un matériel de grande précision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171" y="1007585"/>
            <a:ext cx="3956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Principe et </a:t>
            </a:r>
            <a:r>
              <a:rPr lang="fr-F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généralités (suite)</a:t>
            </a:r>
            <a:endParaRPr lang="fr-F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49926"/>
            <a:ext cx="12192000" cy="12926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combustion est rapide et s’effectue suivant le cycle à combustion mixte partie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constant, partie à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constant. La pression maximum atteint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60, 70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même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bars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 température s’élève jusqu’à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T° = 1700°C</a:t>
            </a:r>
            <a:endParaRPr lang="fr-F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928" y="3021471"/>
            <a:ext cx="12192001" cy="8440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poussée et la détente des gaz chauds repoussent le piston et créent le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travail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moteur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se poursuit durant toute la course descendante du piston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056183"/>
            <a:ext cx="12192001" cy="109024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mouvement rectiligne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piston moteur est transformé en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mouvement circulaire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l’arbre vilebrequin par l’intermédiaire du système bielle-manivelle.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rotation continue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entretenue par le volant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37079"/>
            <a:ext cx="12192000" cy="1230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moteur Diesels peuvent fonctionner: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Soit en cycle diesel 4 temps (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temps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moteur tous les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deux tours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manivelle)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Soit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cycle diesel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temps (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temps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moteur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manivelle)</a:t>
            </a:r>
          </a:p>
          <a:p>
            <a:pPr algn="ctr"/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1" y="284407"/>
            <a:ext cx="8609807" cy="8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9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271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4.1- 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PRINCIPE DE FONCTIONNEMENT MOTEUR 4 </a:t>
            </a:r>
            <a:r>
              <a:rPr lang="fr-F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TEMPS</a:t>
            </a:r>
            <a:endParaRPr lang="fr-F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261" y="369332"/>
            <a:ext cx="1512277" cy="4864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Principe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55785"/>
            <a:ext cx="12192000" cy="22625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cycle s’effectue en 4 temps, c’est-à-dire quatre courses du piston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y a 1 temps pour deux tours de l’arbre manivelle.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moteur ne comprime que l’air, ce qui permet d’avoir un rapport volumétrique de compression élevée; r = 16 et d’obtenir: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pression en fin de compression P = 34.5 bars.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une température élevée de l’air comprimé T° = 500°C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244181"/>
            <a:ext cx="12191999" cy="152100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Cette chaleur dégagée par la compression provoquera l’auto-allumage du combustible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combustible est injecté sous pression dans l’air chaud, au PMS, en fin de compression et s’enflamme aussitôt par auto-allumage.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combustion est rapide et s’effectue suivant la cycle à combustion mixte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891025"/>
            <a:ext cx="12191999" cy="78855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Pression maximum atteinte P = 80 bars et la température de T = 1700°C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La détente des gaz chauds fournit le travail moteur. (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Temps moteur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entagone 8"/>
          <p:cNvSpPr/>
          <p:nvPr/>
        </p:nvSpPr>
        <p:spPr>
          <a:xfrm>
            <a:off x="5473521" y="5924281"/>
            <a:ext cx="6718479" cy="759854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Prochain cours; </a:t>
            </a:r>
          </a:p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Fonctionnement M4T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inchaa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ELLAH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87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525</Words>
  <Application>Microsoft Office PowerPoint</Application>
  <PresentationFormat>Grand écran</PresentationFormat>
  <Paragraphs>44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37</cp:revision>
  <dcterms:created xsi:type="dcterms:W3CDTF">2020-12-26T06:21:24Z</dcterms:created>
  <dcterms:modified xsi:type="dcterms:W3CDTF">2020-12-27T07:40:41Z</dcterms:modified>
</cp:coreProperties>
</file>